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2" r:id="rId1"/>
    <p:sldMasterId id="2147483663" r:id="rId2"/>
    <p:sldMasterId id="2147483667" r:id="rId3"/>
    <p:sldMasterId id="2147483671" r:id="rId4"/>
    <p:sldMasterId id="2147483650" r:id="rId5"/>
    <p:sldMasterId id="2147483675" r:id="rId6"/>
    <p:sldMasterId id="2147483679" r:id="rId7"/>
    <p:sldMasterId id="2147483683" r:id="rId8"/>
  </p:sldMasterIdLst>
  <p:notesMasterIdLst>
    <p:notesMasterId r:id="rId35"/>
  </p:notesMasterIdLst>
  <p:handoutMasterIdLst>
    <p:handoutMasterId r:id="rId36"/>
  </p:handoutMasterIdLst>
  <p:sldIdLst>
    <p:sldId id="341" r:id="rId9"/>
    <p:sldId id="350" r:id="rId10"/>
    <p:sldId id="403" r:id="rId11"/>
    <p:sldId id="404" r:id="rId12"/>
    <p:sldId id="347" r:id="rId13"/>
    <p:sldId id="405" r:id="rId14"/>
    <p:sldId id="348" r:id="rId15"/>
    <p:sldId id="351" r:id="rId16"/>
    <p:sldId id="406" r:id="rId17"/>
    <p:sldId id="407" r:id="rId18"/>
    <p:sldId id="408" r:id="rId19"/>
    <p:sldId id="390" r:id="rId20"/>
    <p:sldId id="409" r:id="rId21"/>
    <p:sldId id="410" r:id="rId22"/>
    <p:sldId id="412" r:id="rId23"/>
    <p:sldId id="411" r:id="rId24"/>
    <p:sldId id="413" r:id="rId25"/>
    <p:sldId id="414" r:id="rId26"/>
    <p:sldId id="398" r:id="rId27"/>
    <p:sldId id="368" r:id="rId28"/>
    <p:sldId id="399" r:id="rId29"/>
    <p:sldId id="371" r:id="rId30"/>
    <p:sldId id="372" r:id="rId31"/>
    <p:sldId id="337" r:id="rId32"/>
    <p:sldId id="400" r:id="rId33"/>
    <p:sldId id="401" r:id="rId34"/>
  </p:sldIdLst>
  <p:sldSz cx="9144000" cy="6858000" type="screen4x3"/>
  <p:notesSz cx="6858000" cy="9144000"/>
  <p:embeddedFontLst>
    <p:embeddedFont>
      <p:font typeface="나눔고딕" panose="020D0604000000000000" pitchFamily="50" charset="-127"/>
      <p:regular r:id="rId37"/>
      <p:bold r:id="rId38"/>
    </p:embeddedFont>
    <p:embeddedFont>
      <p:font typeface="나눔바른고딕" panose="020B0603020101020101" pitchFamily="50" charset="-127"/>
      <p:regular r:id="rId39"/>
      <p:bold r:id="rId40"/>
    </p:embeddedFont>
    <p:embeddedFont>
      <p:font typeface="맑은 고딕" panose="020B0503020000020004" pitchFamily="50" charset="-127"/>
      <p:regular r:id="rId41"/>
      <p:bold r:id="rId4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0FF"/>
    <a:srgbClr val="FF8770"/>
    <a:srgbClr val="26BB6C"/>
    <a:srgbClr val="0C8947"/>
    <a:srgbClr val="73D691"/>
    <a:srgbClr val="FF7F67"/>
    <a:srgbClr val="8B7EE8"/>
    <a:srgbClr val="9CB747"/>
    <a:srgbClr val="CE77E5"/>
    <a:srgbClr val="FFC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3" autoAdjust="0"/>
    <p:restoredTop sz="92565" autoAdjust="0"/>
  </p:normalViewPr>
  <p:slideViewPr>
    <p:cSldViewPr>
      <p:cViewPr varScale="1">
        <p:scale>
          <a:sx n="82" d="100"/>
          <a:sy n="82" d="100"/>
        </p:scale>
        <p:origin x="57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6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3.fntdata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6.fnt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0" Type="http://schemas.openxmlformats.org/officeDocument/2006/relationships/slide" Target="slides/slide12.xml"/><Relationship Id="rId41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BA26-29F9-4D06-8D8E-B66C9F8FC136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AC39-D377-4F66-B2DF-88595F7167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4365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CED1C-4AD6-4E6C-AEDE-06D0D159C11B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84EB-51A0-4A46-8619-2EEC865D80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405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553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5871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1310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176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6219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8239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536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67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769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084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</a:t>
            </a:r>
            <a:r>
              <a:rPr lang="ko-KR" altLang="en-US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구입 </a:t>
            </a:r>
            <a:r>
              <a:rPr lang="ko-KR" altLang="en-US" sz="120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금액을 </a:t>
            </a:r>
            <a:r>
              <a: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말하고 있습니다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4393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</a:t>
            </a:r>
            <a:r>
              <a:rPr lang="ko-KR" altLang="en-US" sz="120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구입 </a:t>
            </a:r>
            <a:r>
              <a:rPr lang="ko-KR" altLang="en-US" sz="120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금액을 </a:t>
            </a:r>
            <a:r>
              <a: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말하고 있습니다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334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361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839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329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7391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882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164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08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532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4002871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503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00D296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9192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217664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1B0F5A5D-F555-45E7-ABA3-941D6C64852E}"/>
              </a:ext>
            </a:extLst>
          </p:cNvPr>
          <p:cNvSpPr/>
          <p:nvPr userDrawn="1"/>
        </p:nvSpPr>
        <p:spPr>
          <a:xfrm>
            <a:off x="5436776" y="-46088"/>
            <a:ext cx="3707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미래엔 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84-85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쪽 준비물 합계 구하는 프로그램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7821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6AB7D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5574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92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46016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22655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F81DB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4820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560375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8779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CB44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62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68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594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77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108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95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24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0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9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7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59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91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7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9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video" Target="https://www.youtube.com/embed/2pNmNZwNd8A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s://www.youtube.com/watch?v=2pNmNZwNd8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531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sz="4400" b="1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84~85] 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ko-KR" altLang="en-US" sz="20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19"/>
          <a:stretch/>
        </p:blipFill>
        <p:spPr>
          <a:xfrm>
            <a:off x="246568" y="6309320"/>
            <a:ext cx="1738096" cy="318017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741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27567" y="6034639"/>
            <a:ext cx="1352549" cy="3375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157CB4-4EC5-4982-B8EB-4E490BA1F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975995" cy="120280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C808F05-E73E-4E88-8246-43F5863125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34" t="8187" r="26050" b="11721"/>
          <a:stretch/>
        </p:blipFill>
        <p:spPr>
          <a:xfrm>
            <a:off x="971600" y="1974503"/>
            <a:ext cx="2880320" cy="2123264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4716016" y="1974503"/>
            <a:ext cx="3816424" cy="3375530"/>
            <a:chOff x="3215488" y="1647924"/>
            <a:chExt cx="5350829" cy="4732673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B8E9A46B-E5D2-4768-98DA-C22E00517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01752" y="1647924"/>
              <a:ext cx="2486025" cy="733425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092D0579-EC02-42BF-A986-310C17D5A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54114" y="5437622"/>
              <a:ext cx="2781300" cy="942975"/>
            </a:xfrm>
            <a:prstGeom prst="rect">
              <a:avLst/>
            </a:prstGeom>
          </p:spPr>
        </p:pic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AE339AB4-75C2-4F4A-82A6-F3EBBF5181C7}"/>
                </a:ext>
              </a:extLst>
            </p:cNvPr>
            <p:cNvGrpSpPr/>
            <p:nvPr/>
          </p:nvGrpSpPr>
          <p:grpSpPr>
            <a:xfrm>
              <a:off x="3215488" y="2578249"/>
              <a:ext cx="5350829" cy="2631827"/>
              <a:chOff x="4334621" y="2592687"/>
              <a:chExt cx="5114925" cy="2133600"/>
            </a:xfrm>
          </p:grpSpPr>
          <p:pic>
            <p:nvPicPr>
              <p:cNvPr id="22" name="그림 21">
                <a:extLst>
                  <a:ext uri="{FF2B5EF4-FFF2-40B4-BE49-F238E27FC236}">
                    <a16:creationId xmlns:a16="http://schemas.microsoft.com/office/drawing/2014/main" xmlns="" id="{E1588B5B-01D5-4653-80AF-DEDAC1C57D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34621" y="2592687"/>
                <a:ext cx="5114925" cy="2133600"/>
              </a:xfrm>
              <a:prstGeom prst="rect">
                <a:avLst/>
              </a:prstGeom>
            </p:spPr>
          </p:pic>
          <p:sp>
            <p:nvSpPr>
              <p:cNvPr id="23" name="직사각형 22">
                <a:extLst>
                  <a:ext uri="{FF2B5EF4-FFF2-40B4-BE49-F238E27FC236}">
                    <a16:creationId xmlns:a16="http://schemas.microsoft.com/office/drawing/2014/main" xmlns="" id="{A9CD699A-6045-41D3-8291-CFD2010F09BB}"/>
                  </a:ext>
                </a:extLst>
              </p:cNvPr>
              <p:cNvSpPr/>
              <p:nvPr/>
            </p:nvSpPr>
            <p:spPr>
              <a:xfrm>
                <a:off x="5619322" y="2756539"/>
                <a:ext cx="2448272" cy="360040"/>
              </a:xfrm>
              <a:prstGeom prst="rect">
                <a:avLst/>
              </a:prstGeom>
              <a:solidFill>
                <a:srgbClr val="FFC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xmlns="" id="{909B7571-7A0B-49E9-97AD-D8142514B1D7}"/>
                  </a:ext>
                </a:extLst>
              </p:cNvPr>
              <p:cNvSpPr/>
              <p:nvPr/>
            </p:nvSpPr>
            <p:spPr>
              <a:xfrm>
                <a:off x="5619322" y="3454356"/>
                <a:ext cx="2448272" cy="417511"/>
              </a:xfrm>
              <a:prstGeom prst="rect">
                <a:avLst/>
              </a:prstGeom>
              <a:solidFill>
                <a:srgbClr val="FF7F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직사각형 24">
                <a:extLst>
                  <a:ext uri="{FF2B5EF4-FFF2-40B4-BE49-F238E27FC236}">
                    <a16:creationId xmlns:a16="http://schemas.microsoft.com/office/drawing/2014/main" xmlns="" id="{C1F9217C-7449-4693-A2FC-C21FFA3E5340}"/>
                  </a:ext>
                </a:extLst>
              </p:cNvPr>
              <p:cNvSpPr/>
              <p:nvPr/>
            </p:nvSpPr>
            <p:spPr>
              <a:xfrm>
                <a:off x="5619322" y="4190793"/>
                <a:ext cx="2448272" cy="360040"/>
              </a:xfrm>
              <a:prstGeom prst="rect">
                <a:avLst/>
              </a:prstGeom>
              <a:solidFill>
                <a:srgbClr val="8B7E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0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27567" y="6034639"/>
            <a:ext cx="1352549" cy="3375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157CB4-4EC5-4982-B8EB-4E490BA1F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975995" cy="120280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C808F05-E73E-4E88-8246-43F5863125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34" t="8187" r="26050" b="11721"/>
          <a:stretch/>
        </p:blipFill>
        <p:spPr>
          <a:xfrm>
            <a:off x="971600" y="1974503"/>
            <a:ext cx="2880320" cy="2123264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4788024" y="1974502"/>
            <a:ext cx="3816424" cy="3110682"/>
            <a:chOff x="2810308" y="1647924"/>
            <a:chExt cx="6007610" cy="4732673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xmlns="" id="{B8E9A46B-E5D2-4768-98DA-C22E00517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01752" y="1647924"/>
              <a:ext cx="2486025" cy="733425"/>
            </a:xfrm>
            <a:prstGeom prst="rect">
              <a:avLst/>
            </a:prstGeom>
          </p:spPr>
        </p:pic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xmlns="" id="{092D0579-EC02-42BF-A986-310C17D5A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54114" y="5437622"/>
              <a:ext cx="2781300" cy="942975"/>
            </a:xfrm>
            <a:prstGeom prst="rect">
              <a:avLst/>
            </a:prstGeom>
          </p:spPr>
        </p:pic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xmlns="" id="{8D9267EC-D04F-41AF-93FF-5BB6B7208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10308" y="2634127"/>
              <a:ext cx="6007610" cy="25507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134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1794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말하게 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B1B9B479-ACB4-4CBD-83CD-11F82A044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3252249"/>
            <a:ext cx="3672408" cy="1633681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3B86B40A-CA3E-4B7F-9FEC-BE916FF5B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34" y="2708920"/>
            <a:ext cx="3669642" cy="213787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DA2D6F5-D03F-4FDF-8389-A2C71D92F980}"/>
              </a:ext>
            </a:extLst>
          </p:cNvPr>
          <p:cNvSpPr/>
          <p:nvPr/>
        </p:nvSpPr>
        <p:spPr>
          <a:xfrm>
            <a:off x="4572000" y="3380879"/>
            <a:ext cx="3165955" cy="123978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2663788" y="5661248"/>
            <a:ext cx="3816424" cy="606969"/>
          </a:xfrm>
          <a:prstGeom prst="roundRect">
            <a:avLst>
              <a:gd name="adj" fmla="val 13833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안녕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말하기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블록을 연결합니다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en-US" altLang="ko-KR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39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세 숫자의 합계를 말하려면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27" y="5301208"/>
            <a:ext cx="5306746" cy="637632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2591928" y="2663276"/>
            <a:ext cx="3960144" cy="1595171"/>
            <a:chOff x="2556026" y="2663276"/>
            <a:chExt cx="3960144" cy="1595171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026" y="2686251"/>
              <a:ext cx="3083160" cy="641462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5070" y="3111557"/>
              <a:ext cx="1728192" cy="359556"/>
            </a:xfrm>
            <a:prstGeom prst="rect">
              <a:avLst/>
            </a:prstGeom>
          </p:spPr>
        </p:pic>
        <p:sp>
          <p:nvSpPr>
            <p:cNvPr id="20" name="모서리가 둥근 사각형 설명선 19"/>
            <p:cNvSpPr/>
            <p:nvPr/>
          </p:nvSpPr>
          <p:spPr>
            <a:xfrm>
              <a:off x="3996186" y="3789040"/>
              <a:ext cx="2519984" cy="469407"/>
            </a:xfrm>
            <a:prstGeom prst="wedgeRoundRectCallout">
              <a:avLst>
                <a:gd name="adj1" fmla="val -3733"/>
                <a:gd name="adj2" fmla="val -90921"/>
                <a:gd name="adj3" fmla="val 16667"/>
              </a:avLst>
            </a:prstGeom>
            <a:solidFill>
              <a:srgbClr val="FFE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’10’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안에 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[10+10]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블록을 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/>
              </a:r>
              <a:b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</a:b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넣습니다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DA2D6F5-D03F-4FDF-8389-A2C71D92F980}"/>
                </a:ext>
              </a:extLst>
            </p:cNvPr>
            <p:cNvSpPr/>
            <p:nvPr/>
          </p:nvSpPr>
          <p:spPr>
            <a:xfrm>
              <a:off x="4441768" y="2663276"/>
              <a:ext cx="1979682" cy="837732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아래쪽 화살표 4"/>
          <p:cNvSpPr/>
          <p:nvPr/>
        </p:nvSpPr>
        <p:spPr>
          <a:xfrm>
            <a:off x="4398872" y="4434553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4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세 숫자의 합계를 말하려면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sp>
        <p:nvSpPr>
          <p:cNvPr id="5" name="아래쪽 화살표 4"/>
          <p:cNvSpPr/>
          <p:nvPr/>
        </p:nvSpPr>
        <p:spPr>
          <a:xfrm>
            <a:off x="4398871" y="3957558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27" y="2886677"/>
            <a:ext cx="5306746" cy="63763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691" y="4882029"/>
            <a:ext cx="5341269" cy="563195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DA2D6F5-D03F-4FDF-8389-A2C71D92F980}"/>
              </a:ext>
            </a:extLst>
          </p:cNvPr>
          <p:cNvSpPr/>
          <p:nvPr/>
        </p:nvSpPr>
        <p:spPr>
          <a:xfrm>
            <a:off x="2267744" y="2711875"/>
            <a:ext cx="4695545" cy="880548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사각형 설명선 20"/>
          <p:cNvSpPr/>
          <p:nvPr/>
        </p:nvSpPr>
        <p:spPr>
          <a:xfrm>
            <a:off x="5703297" y="3899742"/>
            <a:ext cx="2519984" cy="469407"/>
          </a:xfrm>
          <a:prstGeom prst="wedgeRoundRectCallout">
            <a:avLst>
              <a:gd name="adj1" fmla="val -41500"/>
              <a:gd name="adj2" fmla="val -92909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금액을 입력합니다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lang="en-US" altLang="ko-KR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602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세 숫자의 합계를 말하려면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213" y="5419303"/>
            <a:ext cx="4981575" cy="962025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3020155" y="2636912"/>
            <a:ext cx="3103690" cy="1950184"/>
            <a:chOff x="2869826" y="2608325"/>
            <a:chExt cx="3103690" cy="1950184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9826" y="2608325"/>
              <a:ext cx="2961781" cy="1027972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905" y="3449753"/>
              <a:ext cx="2609611" cy="275163"/>
            </a:xfrm>
            <a:prstGeom prst="rect">
              <a:avLst/>
            </a:prstGeom>
          </p:spPr>
        </p:pic>
        <p:sp>
          <p:nvSpPr>
            <p:cNvPr id="24" name="모서리가 둥근 사각형 설명선 23"/>
            <p:cNvSpPr/>
            <p:nvPr/>
          </p:nvSpPr>
          <p:spPr>
            <a:xfrm>
              <a:off x="2879959" y="4089102"/>
              <a:ext cx="2951647" cy="469407"/>
            </a:xfrm>
            <a:prstGeom prst="wedgeRoundRectCallout">
              <a:avLst>
                <a:gd name="adj1" fmla="val -3733"/>
                <a:gd name="adj2" fmla="val -90921"/>
                <a:gd name="adj3" fmla="val 16667"/>
              </a:avLst>
            </a:prstGeom>
            <a:solidFill>
              <a:srgbClr val="FFE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준비물의 합계 블록을 끼워 넣습니다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FDA2D6F5-D03F-4FDF-8389-A2C71D92F980}"/>
                </a:ext>
              </a:extLst>
            </p:cNvPr>
            <p:cNvSpPr/>
            <p:nvPr/>
          </p:nvSpPr>
          <p:spPr>
            <a:xfrm>
              <a:off x="3150110" y="3023316"/>
              <a:ext cx="2823405" cy="837732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아래쪽 화살표 26"/>
          <p:cNvSpPr/>
          <p:nvPr/>
        </p:nvSpPr>
        <p:spPr>
          <a:xfrm>
            <a:off x="4398872" y="4791949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5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400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“준비물 구입 금액은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2,200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원입니다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.’ 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라고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말하려면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843808" y="2614541"/>
            <a:ext cx="3456384" cy="1973370"/>
            <a:chOff x="2879960" y="2674271"/>
            <a:chExt cx="3194678" cy="1823953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674271"/>
              <a:ext cx="2771775" cy="962025"/>
            </a:xfrm>
            <a:prstGeom prst="rect">
              <a:avLst/>
            </a:prstGeom>
          </p:spPr>
        </p:pic>
        <p:sp>
          <p:nvSpPr>
            <p:cNvPr id="24" name="모서리가 둥근 사각형 설명선 23"/>
            <p:cNvSpPr/>
            <p:nvPr/>
          </p:nvSpPr>
          <p:spPr>
            <a:xfrm>
              <a:off x="2879960" y="4089103"/>
              <a:ext cx="2462563" cy="409121"/>
            </a:xfrm>
            <a:prstGeom prst="wedgeRoundRectCallout">
              <a:avLst>
                <a:gd name="adj1" fmla="val -3733"/>
                <a:gd name="adj2" fmla="val -90921"/>
                <a:gd name="adj3" fmla="val 16667"/>
              </a:avLst>
            </a:prstGeom>
            <a:solidFill>
              <a:srgbClr val="FFE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합치기 명령 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블록을 끼워 넣습니다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FDA2D6F5-D03F-4FDF-8389-A2C71D92F980}"/>
                </a:ext>
              </a:extLst>
            </p:cNvPr>
            <p:cNvSpPr/>
            <p:nvPr/>
          </p:nvSpPr>
          <p:spPr>
            <a:xfrm>
              <a:off x="3150110" y="3023316"/>
              <a:ext cx="2924528" cy="837732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아래쪽 화살표 26"/>
          <p:cNvSpPr/>
          <p:nvPr/>
        </p:nvSpPr>
        <p:spPr>
          <a:xfrm>
            <a:off x="4417853" y="4743295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209" y="3429000"/>
            <a:ext cx="2807975" cy="31653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986" y="5335179"/>
            <a:ext cx="5210029" cy="104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400" dirty="0" err="1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“준비물 구입 금액은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2,200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원입니다</a:t>
              </a:r>
              <a:r>
                <a:rPr lang="en-US" altLang="ko-KR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.’ </a:t>
              </a:r>
              <a:r>
                <a:rPr lang="ko-KR" altLang="en-US" sz="1400" dirty="0" smtClean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라고 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말하려면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sp>
        <p:nvSpPr>
          <p:cNvPr id="27" name="아래쪽 화살표 26"/>
          <p:cNvSpPr/>
          <p:nvPr/>
        </p:nvSpPr>
        <p:spPr>
          <a:xfrm>
            <a:off x="4398872" y="4439259"/>
            <a:ext cx="346256" cy="491222"/>
          </a:xfrm>
          <a:prstGeom prst="downArrow">
            <a:avLst/>
          </a:prstGeom>
          <a:solidFill>
            <a:srgbClr val="4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986" y="2670883"/>
            <a:ext cx="5210029" cy="104614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33" y="5127758"/>
            <a:ext cx="6956335" cy="1082573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2C83801-5019-4541-81D2-86525B1A99FC}"/>
              </a:ext>
            </a:extLst>
          </p:cNvPr>
          <p:cNvSpPr/>
          <p:nvPr/>
        </p:nvSpPr>
        <p:spPr>
          <a:xfrm>
            <a:off x="2051720" y="3238442"/>
            <a:ext cx="1328001" cy="47859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72C83801-5019-4541-81D2-86525B1A99FC}"/>
              </a:ext>
            </a:extLst>
          </p:cNvPr>
          <p:cNvSpPr/>
          <p:nvPr/>
        </p:nvSpPr>
        <p:spPr>
          <a:xfrm>
            <a:off x="3491880" y="3228662"/>
            <a:ext cx="984834" cy="48837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4533816" y="3856827"/>
            <a:ext cx="2664295" cy="442636"/>
          </a:xfrm>
          <a:prstGeom prst="wedgeRoundRectCallout">
            <a:avLst>
              <a:gd name="adj1" fmla="val -45058"/>
              <a:gd name="adj2" fmla="val -90921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알맞게 내용을 수정합니다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809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6258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165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배운 내용을 정리해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002026" y="1986744"/>
            <a:ext cx="7200800" cy="1478260"/>
            <a:chOff x="971600" y="2138937"/>
            <a:chExt cx="7200800" cy="1478260"/>
          </a:xfrm>
        </p:grpSpPr>
        <p:sp>
          <p:nvSpPr>
            <p:cNvPr id="3" name="직사각형 2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블록에 입력한 내용을 오브젝트가 말하듯이 말풍선으로 나타내 줍니다</a:t>
              </a:r>
              <a:r>
                <a:rPr lang="en-US" altLang="ko-KR" sz="140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1002026" y="3606924"/>
            <a:ext cx="7200800" cy="1478260"/>
            <a:chOff x="971600" y="2138937"/>
            <a:chExt cx="7200800" cy="1478260"/>
          </a:xfrm>
        </p:grpSpPr>
        <p:sp>
          <p:nvSpPr>
            <p:cNvPr id="19" name="직사각형 18"/>
            <p:cNvSpPr/>
            <p:nvPr/>
          </p:nvSpPr>
          <p:spPr>
            <a:xfrm>
              <a:off x="971600" y="2138937"/>
              <a:ext cx="7200800" cy="1476717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971600" y="3279122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입력한 왼쪽 값과 오른쪽 값을 더한 값입니다</a:t>
              </a:r>
              <a:r>
                <a:rPr lang="en-US" altLang="ko-KR" sz="140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93B182A0-97D3-422B-BFAB-69DDDAE12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58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6202" y="1985201"/>
            <a:ext cx="4032448" cy="129342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2A41DB6F-76AA-470A-970E-18421485CC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2226" y="3357221"/>
            <a:ext cx="3380287" cy="13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19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967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69C4BEE6-7760-48E2-B327-25BAE0F63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015291"/>
            <a:ext cx="7200800" cy="4152757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B5AC10F4-1D2C-45D7-BF9B-EA080EB5B960}"/>
              </a:ext>
            </a:extLst>
          </p:cNvPr>
          <p:cNvSpPr/>
          <p:nvPr/>
        </p:nvSpPr>
        <p:spPr>
          <a:xfrm>
            <a:off x="6516216" y="5267481"/>
            <a:ext cx="1512168" cy="767482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9101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19175" y="1988840"/>
            <a:ext cx="7105650" cy="3359708"/>
            <a:chOff x="1019175" y="1988840"/>
            <a:chExt cx="7105650" cy="3359708"/>
          </a:xfrm>
        </p:grpSpPr>
        <p:grpSp>
          <p:nvGrpSpPr>
            <p:cNvPr id="3" name="그룹 2"/>
            <p:cNvGrpSpPr/>
            <p:nvPr/>
          </p:nvGrpSpPr>
          <p:grpSpPr>
            <a:xfrm>
              <a:off x="1019175" y="1988840"/>
              <a:ext cx="7105650" cy="3096344"/>
              <a:chOff x="1019175" y="1988840"/>
              <a:chExt cx="7105650" cy="3096344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rcRect b="88348"/>
              <a:stretch/>
            </p:blipFill>
            <p:spPr>
              <a:xfrm>
                <a:off x="1019175" y="1988840"/>
                <a:ext cx="7105650" cy="51052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2411760" y="4149080"/>
                <a:ext cx="2952328" cy="936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9672" y="4358634"/>
              <a:ext cx="3624274" cy="989914"/>
            </a:xfrm>
            <a:prstGeom prst="rect">
              <a:avLst/>
            </a:prstGeom>
          </p:spPr>
        </p:pic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5B380433-DB1C-4407-A0F6-52E7CAA62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76" y="2487811"/>
            <a:ext cx="7147408" cy="30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394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260648"/>
            <a:ext cx="9144000" cy="504056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2E6CFC55-B165-449A-9453-2C9E06A46977}"/>
              </a:ext>
            </a:extLst>
          </p:cNvPr>
          <p:cNvSpPr/>
          <p:nvPr/>
        </p:nvSpPr>
        <p:spPr>
          <a:xfrm>
            <a:off x="143508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학습시작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91255E2-F3B5-4477-B0D2-8C479CEAEA6F}"/>
              </a:ext>
            </a:extLst>
          </p:cNvPr>
          <p:cNvSpPr/>
          <p:nvPr/>
        </p:nvSpPr>
        <p:spPr>
          <a:xfrm>
            <a:off x="1677182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학습목표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DD406C04-5452-420D-A844-430246EC7B79}"/>
              </a:ext>
            </a:extLst>
          </p:cNvPr>
          <p:cNvSpPr/>
          <p:nvPr/>
        </p:nvSpPr>
        <p:spPr>
          <a:xfrm>
            <a:off x="321085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알고리즘설계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9E466434-3D4D-4FCA-97B7-7E464DEAEFF0}"/>
              </a:ext>
            </a:extLst>
          </p:cNvPr>
          <p:cNvSpPr/>
          <p:nvPr/>
        </p:nvSpPr>
        <p:spPr>
          <a:xfrm>
            <a:off x="4744530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프로그램제작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B9D409BB-D6FD-49DE-AF6F-3E7C219C6AB0}"/>
              </a:ext>
            </a:extLst>
          </p:cNvPr>
          <p:cNvSpPr/>
          <p:nvPr/>
        </p:nvSpPr>
        <p:spPr>
          <a:xfrm>
            <a:off x="6278204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학습정리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E2DB1FB8-6845-4753-AB2A-902162F546ED}"/>
              </a:ext>
            </a:extLst>
          </p:cNvPr>
          <p:cNvSpPr/>
          <p:nvPr/>
        </p:nvSpPr>
        <p:spPr>
          <a:xfrm>
            <a:off x="781187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0C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확인문제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94CDDB54-5F92-4D12-AAE6-E1234B6A1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988840"/>
            <a:ext cx="7231016" cy="4176464"/>
          </a:xfrm>
          <a:prstGeom prst="rect">
            <a:avLst/>
          </a:prstGeom>
        </p:spPr>
      </p:pic>
      <p:sp>
        <p:nvSpPr>
          <p:cNvPr id="11" name="모서리가 둥근 직사각형 10">
            <a:extLst>
              <a:ext uri="{FF2B5EF4-FFF2-40B4-BE49-F238E27FC236}">
                <a16:creationId xmlns:a16="http://schemas.microsoft.com/office/drawing/2014/main" xmlns="" id="{7AEC0F3E-F935-4418-BCB6-2D30BFBDC9F6}"/>
              </a:ext>
            </a:extLst>
          </p:cNvPr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2908F6B8-DA0A-4DCA-B09A-A99CE80B899B}"/>
              </a:ext>
            </a:extLst>
          </p:cNvPr>
          <p:cNvSpPr/>
          <p:nvPr/>
        </p:nvSpPr>
        <p:spPr>
          <a:xfrm>
            <a:off x="6516216" y="5229200"/>
            <a:ext cx="1512168" cy="767482"/>
          </a:xfrm>
          <a:prstGeom prst="rect">
            <a:avLst/>
          </a:prstGeom>
          <a:solidFill>
            <a:srgbClr val="EC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CC53E765-20C7-4549-9010-738CD97EAACF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41CB6AB-F692-4444-B840-33A30187E5A9}"/>
              </a:ext>
            </a:extLst>
          </p:cNvPr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</p:spTree>
    <p:extLst>
      <p:ext uri="{BB962C8B-B14F-4D97-AF65-F5344CB8AC3E}">
        <p14:creationId xmlns:p14="http://schemas.microsoft.com/office/powerpoint/2010/main" val="2928595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019175" y="1988840"/>
            <a:ext cx="7105650" cy="3096344"/>
            <a:chOff x="1019175" y="1988840"/>
            <a:chExt cx="7105650" cy="3096344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 b="88348"/>
            <a:stretch/>
          </p:blipFill>
          <p:spPr>
            <a:xfrm>
              <a:off x="1019175" y="1988840"/>
              <a:ext cx="7105650" cy="510526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>
              <a:off x="2411760" y="4149080"/>
              <a:ext cx="2952328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CF530331-512B-4661-BEF6-962B78D1B9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1" b="-1133"/>
          <a:stretch/>
        </p:blipFill>
        <p:spPr>
          <a:xfrm>
            <a:off x="1000283" y="2491755"/>
            <a:ext cx="7124542" cy="266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826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99792" y="198884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r>
              <a:rPr lang="en-US" altLang="ko-KR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</a:t>
            </a:r>
            <a:endParaRPr lang="ko-KR" altLang="en-US" sz="54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9907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계산기는 어떻게 물건 가격을 더할 수 있을까요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  <a:endParaRPr lang="ko-KR" altLang="en-US" b="1" dirty="0">
              <a:solidFill>
                <a:srgbClr val="32D27D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AF25CC80-69EF-4484-8351-39EA8CDE9E68}"/>
              </a:ext>
            </a:extLst>
          </p:cNvPr>
          <p:cNvSpPr/>
          <p:nvPr/>
        </p:nvSpPr>
        <p:spPr>
          <a:xfrm>
            <a:off x="935596" y="6247709"/>
            <a:ext cx="74176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출처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 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유튜브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200" dirty="0">
                <a:hlinkClick r:id="rId4"/>
              </a:rPr>
              <a:t>https://www.youtube.com/watch?v=2pNmNZwNd8A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pic>
        <p:nvPicPr>
          <p:cNvPr id="3" name="2pNmNZwNd8A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86835" y="2123424"/>
            <a:ext cx="7185565" cy="4041880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566FF776-7E9A-4E62-AD40-8897C42CC9D3}"/>
              </a:ext>
            </a:extLst>
          </p:cNvPr>
          <p:cNvSpPr/>
          <p:nvPr/>
        </p:nvSpPr>
        <p:spPr>
          <a:xfrm>
            <a:off x="973426" y="1825079"/>
            <a:ext cx="7197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&lt;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바구니째로 자동 계산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…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무인 편의점 시대 열린다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!, 2017.2,24. YTN NEWS&gt;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7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준비물을 사기 위해 필요한 금액을 어떻게 계산할 수 있을까요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EB289E8C-7197-45D5-832A-0B6F11D4C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96" y="1927671"/>
            <a:ext cx="7272808" cy="423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36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1576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무엇을 배울지 알아볼까요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46794" y="3466215"/>
            <a:ext cx="5020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입력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처리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출력의 과정을 거치는 간단한 프로그램을 만들 수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있다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33532"/>
            <a:ext cx="2088232" cy="211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11" name="직사각형 10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84~85] </a:t>
            </a:r>
            <a:r>
              <a:rPr lang="ko-KR" altLang="en-US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 합계 구하는 프로그램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72980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</a:t>
            </a:r>
          </a:p>
        </p:txBody>
      </p:sp>
    </p:spTree>
    <p:extLst>
      <p:ext uri="{BB962C8B-B14F-4D97-AF65-F5344CB8AC3E}">
        <p14:creationId xmlns:p14="http://schemas.microsoft.com/office/powerpoint/2010/main" val="3775197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437DF75-BC54-411E-BF10-45665D40F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161" y="1982119"/>
            <a:ext cx="6327679" cy="3373019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18253" y="5733256"/>
            <a:ext cx="5722282" cy="475338"/>
          </a:xfrm>
          <a:prstGeom prst="roundRect">
            <a:avLst/>
          </a:prstGeom>
          <a:solidFill>
            <a:srgbClr val="FFE680"/>
          </a:solidFill>
          <a:ln>
            <a:solidFill>
              <a:srgbClr val="FCC7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Q. </a:t>
            </a:r>
            <a:r>
              <a:rPr lang="ko-KR" altLang="en-US" sz="1600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엔트리봇이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무엇을 말하고 있나요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20" y="5494942"/>
            <a:ext cx="809665" cy="49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84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</a:t>
            </a:r>
            <a:r>
              <a:rPr lang="ko-KR" altLang="en-US" b="1" dirty="0" smtClean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작품을 먼저 살펴봅시다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</a:t>
            </a:r>
            <a:r>
              <a:rPr lang="en-US" altLang="ko-KR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20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ko-KR" altLang="en-US" sz="20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437DF75-BC54-411E-BF10-45665D40F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161" y="1982119"/>
            <a:ext cx="6327679" cy="3373019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1718253" y="5733256"/>
            <a:ext cx="5722282" cy="648072"/>
          </a:xfrm>
          <a:prstGeom prst="roundRect">
            <a:avLst/>
          </a:prstGeom>
          <a:solidFill>
            <a:srgbClr val="FFE680"/>
          </a:solidFill>
          <a:ln>
            <a:solidFill>
              <a:srgbClr val="FCC7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Q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3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개의 준비물 값의 합이 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2,200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원이라면 </a:t>
            </a:r>
            <a:r>
              <a:rPr lang="en-US" altLang="ko-KR" sz="16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각각의 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준비물은 얼마일까요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  <a:endParaRPr lang="en-US" altLang="ko-KR" sz="16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20" y="5494942"/>
            <a:ext cx="809665" cy="49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54791"/>
      </p:ext>
    </p:extLst>
  </p:cSld>
  <p:clrMapOvr>
    <a:masterClrMapping/>
  </p:clrMapOvr>
</p:sld>
</file>

<file path=ppt/theme/theme1.xml><?xml version="1.0" encoding="utf-8"?>
<a:theme xmlns:a="http://schemas.openxmlformats.org/drawingml/2006/main" name="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507</Words>
  <Application>Microsoft Office PowerPoint</Application>
  <PresentationFormat>화면 슬라이드 쇼(4:3)</PresentationFormat>
  <Paragraphs>105</Paragraphs>
  <Slides>26</Slides>
  <Notes>17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26</vt:i4>
      </vt:variant>
    </vt:vector>
  </HeadingPairs>
  <TitlesOfParts>
    <vt:vector size="38" baseType="lpstr">
      <vt:lpstr>Arial</vt:lpstr>
      <vt:lpstr>나눔고딕</vt:lpstr>
      <vt:lpstr>나눔바른고딕</vt:lpstr>
      <vt:lpstr>맑은 고딕</vt:lpstr>
      <vt:lpstr>표지</vt:lpstr>
      <vt:lpstr>1_표지</vt:lpstr>
      <vt:lpstr>2_표지</vt:lpstr>
      <vt:lpstr>3_표지</vt:lpstr>
      <vt:lpstr>챕터</vt:lpstr>
      <vt:lpstr>1_챕터</vt:lpstr>
      <vt:lpstr>2_챕터</vt:lpstr>
      <vt:lpstr>3_챕터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naver</dc:creator>
  <cp:lastModifiedBy>CONNECT</cp:lastModifiedBy>
  <cp:revision>430</cp:revision>
  <dcterms:created xsi:type="dcterms:W3CDTF">2015-06-03T10:01:02Z</dcterms:created>
  <dcterms:modified xsi:type="dcterms:W3CDTF">2019-06-19T09:17:30Z</dcterms:modified>
</cp:coreProperties>
</file>