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63" r:id="rId2"/>
    <p:sldMasterId id="2147483667" r:id="rId3"/>
    <p:sldMasterId id="2147483671" r:id="rId4"/>
    <p:sldMasterId id="2147483650" r:id="rId5"/>
    <p:sldMasterId id="2147483675" r:id="rId6"/>
    <p:sldMasterId id="2147483679" r:id="rId7"/>
    <p:sldMasterId id="2147483683" r:id="rId8"/>
  </p:sldMasterIdLst>
  <p:notesMasterIdLst>
    <p:notesMasterId r:id="rId31"/>
  </p:notesMasterIdLst>
  <p:handoutMasterIdLst>
    <p:handoutMasterId r:id="rId32"/>
  </p:handoutMasterIdLst>
  <p:sldIdLst>
    <p:sldId id="337" r:id="rId9"/>
    <p:sldId id="343" r:id="rId10"/>
    <p:sldId id="391" r:id="rId11"/>
    <p:sldId id="393" r:id="rId12"/>
    <p:sldId id="344" r:id="rId13"/>
    <p:sldId id="394" r:id="rId14"/>
    <p:sldId id="345" r:id="rId15"/>
    <p:sldId id="395" r:id="rId16"/>
    <p:sldId id="396" r:id="rId17"/>
    <p:sldId id="397" r:id="rId18"/>
    <p:sldId id="398" r:id="rId19"/>
    <p:sldId id="346" r:id="rId20"/>
    <p:sldId id="399" r:id="rId21"/>
    <p:sldId id="400" r:id="rId22"/>
    <p:sldId id="401" r:id="rId23"/>
    <p:sldId id="402" r:id="rId24"/>
    <p:sldId id="347" r:id="rId25"/>
    <p:sldId id="368" r:id="rId26"/>
    <p:sldId id="348" r:id="rId27"/>
    <p:sldId id="371" r:id="rId28"/>
    <p:sldId id="372" r:id="rId29"/>
    <p:sldId id="336" r:id="rId3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BC7"/>
    <a:srgbClr val="FF8770"/>
    <a:srgbClr val="ECF8FF"/>
    <a:srgbClr val="26BB6C"/>
    <a:srgbClr val="0C8947"/>
    <a:srgbClr val="73D691"/>
    <a:srgbClr val="FF7F67"/>
    <a:srgbClr val="8B7EE8"/>
    <a:srgbClr val="9CB747"/>
    <a:srgbClr val="CE7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2565" autoAdjust="0"/>
  </p:normalViewPr>
  <p:slideViewPr>
    <p:cSldViewPr>
      <p:cViewPr varScale="1">
        <p:scale>
          <a:sx n="124" d="100"/>
          <a:sy n="124" d="100"/>
        </p:scale>
        <p:origin x="9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26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9BA26-29F9-4D06-8D8E-B66C9F8FC136}" type="datetimeFigureOut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1AC39-D377-4F66-B2DF-88595F7167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4365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CED1C-4AD6-4E6C-AEDE-06D0D159C11B}" type="datetimeFigureOut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384EB-51A0-4A46-8619-2EEC865D80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405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7096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8239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5364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19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A. </a:t>
            </a:r>
            <a:r>
              <a:rPr lang="ko-KR" altLang="en-US" sz="1200" dirty="0" err="1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엔트리봇이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이동합니다</a:t>
            </a:r>
            <a:endParaRPr lang="ko-KR" altLang="en-US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112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A. </a:t>
            </a:r>
            <a:r>
              <a:rPr lang="ko-KR" altLang="en-US" sz="12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친구 앞까지 이동합니다</a:t>
            </a:r>
            <a:endParaRPr lang="en-US" altLang="ko-KR" sz="120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47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551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2353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989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407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8648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384EB-51A0-4A46-8619-2EEC865D805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58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882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164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085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532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4002871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8503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00D296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9192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217664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1B0F5A5D-F555-45E7-ABA3-941D6C64852E}"/>
              </a:ext>
            </a:extLst>
          </p:cNvPr>
          <p:cNvSpPr/>
          <p:nvPr userDrawn="1"/>
        </p:nvSpPr>
        <p:spPr>
          <a:xfrm>
            <a:off x="5364088" y="-46088"/>
            <a:ext cx="3780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동아출판 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80~83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쪽 엔트리 프로그램 체험하기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7821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6AB7D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6AB7D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5574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92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146016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22655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F81DB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F81DB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4820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432000" y="1206000"/>
            <a:ext cx="7596384" cy="4527256"/>
          </a:xfrm>
          <a:prstGeom prst="rect">
            <a:avLst/>
          </a:prstGeom>
        </p:spPr>
        <p:txBody>
          <a:bodyPr lIns="0" tIns="0" rIns="0" bIns="0"/>
          <a:lstStyle>
            <a:lvl1pPr marL="266700" indent="-26670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AutoNum type="arabicPeriod"/>
              <a:defRPr lang="ko-KR" altLang="en-US" sz="1400" b="1" kern="1200" spc="0" baseline="0" dirty="0" smtClean="0">
                <a:ln>
                  <a:noFill/>
                </a:ln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  <a:lvl2pPr marL="266700" indent="0" rtl="0" eaLnBrk="1" latinLnBrk="1" hangingPunct="1">
              <a:lnSpc>
                <a:spcPct val="150000"/>
              </a:lnSpc>
              <a:spcBef>
                <a:spcPts val="10"/>
              </a:spcBef>
              <a:buFont typeface="+mj-lt"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2pPr>
            <a:lvl3pPr marL="446087" indent="0">
              <a:lnSpc>
                <a:spcPct val="150000"/>
              </a:lnSpc>
              <a:spcBef>
                <a:spcPts val="3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3pPr>
            <a:lvl4pPr marL="625475" indent="0">
              <a:lnSpc>
                <a:spcPct val="150000"/>
              </a:lnSpc>
              <a:spcBef>
                <a:spcPts val="10"/>
              </a:spcBef>
              <a:buFontTx/>
              <a:buNone/>
              <a:defRPr lang="ko-KR" altLang="en-US" sz="1100" kern="1200" spc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4pPr>
            <a:lvl5pPr marL="64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0" baseline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5pPr>
            <a:lvl6pPr marL="828000" indent="0">
              <a:lnSpc>
                <a:spcPct val="150000"/>
              </a:lnSpc>
              <a:spcBef>
                <a:spcPts val="10"/>
              </a:spcBef>
              <a:buFontTx/>
              <a:buNone/>
              <a:defRPr lang="en-US" altLang="ko-KR" sz="1100" kern="1200" spc="-20" baseline="0" smtClean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6pPr>
          </a:lstStyle>
          <a:p>
            <a:pPr lvl="0"/>
            <a:r>
              <a:rPr lang="ko-KR" altLang="en-US" dirty="0"/>
              <a:t>마스터 텍스트  스타일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B, 14pt</a:t>
            </a:r>
            <a:endParaRPr lang="ko-KR" altLang="en-US" dirty="0"/>
          </a:p>
          <a:p>
            <a:pPr lvl="1"/>
            <a:r>
              <a:rPr lang="ko-KR" altLang="en-US" dirty="0"/>
              <a:t>둘째 수준  </a:t>
            </a:r>
            <a:r>
              <a:rPr lang="en-US" altLang="ko-KR" dirty="0"/>
              <a:t>: 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11pt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</a:p>
          <a:p>
            <a:pPr lvl="4"/>
            <a:endParaRPr lang="en-US" altLang="ko-KR" dirty="0"/>
          </a:p>
        </p:txBody>
      </p:sp>
      <p:sp>
        <p:nvSpPr>
          <p:cNvPr id="5" name="제목 1"/>
          <p:cNvSpPr txBox="1">
            <a:spLocks/>
          </p:cNvSpPr>
          <p:nvPr userDrawn="1"/>
        </p:nvSpPr>
        <p:spPr>
          <a:xfrm>
            <a:off x="423154" y="401742"/>
            <a:ext cx="719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1600" b="1" kern="1200" spc="-20" baseline="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560375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챕터 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92400" y="338400"/>
            <a:ext cx="8280000" cy="20630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algn="l" defTabSz="914400" rtl="0" eaLnBrk="1" latinLnBrk="1" hangingPunct="1">
              <a:lnSpc>
                <a:spcPct val="110000"/>
              </a:lnSpc>
              <a:spcBef>
                <a:spcPct val="0"/>
              </a:spcBef>
              <a:buNone/>
              <a:defRPr lang="ko-KR" altLang="en-US" sz="3600" kern="1200" spc="-20" baseline="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1.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챕터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제목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:</a:t>
            </a:r>
            <a:b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</a:br>
            <a:r>
              <a:rPr lang="ko-KR" altLang="en-US" dirty="0" err="1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나눔바른고딕</a:t>
            </a:r>
            <a:r>
              <a:rPr lang="ko-KR" altLang="en-US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 </a:t>
            </a:r>
            <a:r>
              <a:rPr lang="en-US" altLang="ko-KR" dirty="0">
                <a:gradFill>
                  <a:gsLst>
                    <a:gs pos="0">
                      <a:srgbClr val="00C73C"/>
                    </a:gs>
                    <a:gs pos="100000">
                      <a:srgbClr val="00C73C"/>
                    </a:gs>
                  </a:gsLst>
                  <a:lin ang="5400000" scaled="0"/>
                </a:gradFill>
              </a:rPr>
              <a:t>R, 36pt</a:t>
            </a:r>
            <a:endParaRPr lang="ko-KR" altLang="en-US" dirty="0">
              <a:gradFill>
                <a:gsLst>
                  <a:gs pos="0">
                    <a:srgbClr val="00C73C"/>
                  </a:gs>
                  <a:gs pos="100000">
                    <a:srgbClr val="00C73C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8779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마지막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 userDrawn="1"/>
        </p:nvSpPr>
        <p:spPr>
          <a:xfrm>
            <a:off x="430604" y="274875"/>
            <a:ext cx="6553729" cy="1792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en-US" altLang="ko-KR" sz="3600" kern="1200" spc="-20" baseline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End Of Document.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Thank You.</a:t>
            </a:r>
          </a:p>
          <a:p>
            <a:pPr>
              <a:lnSpc>
                <a:spcPct val="110000"/>
              </a:lnSpc>
            </a:pPr>
            <a:r>
              <a:rPr lang="en-US" altLang="ko-KR" sz="2000" dirty="0">
                <a:solidFill>
                  <a:srgbClr val="DCB44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endParaRPr lang="ko-KR" altLang="en-US" sz="2000" dirty="0">
              <a:solidFill>
                <a:srgbClr val="DCB44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628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5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68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594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/>
              <a:t/>
            </a:r>
            <a:br>
              <a:rPr lang="en-US" altLang="ko-KR"/>
            </a:br>
            <a:r>
              <a:rPr lang="ko-KR" altLang="en-US"/>
              <a:t>나눔바른고딕 </a:t>
            </a:r>
            <a:r>
              <a:rPr lang="en-US" altLang="ko-KR"/>
              <a:t>R, </a:t>
            </a:r>
            <a:r>
              <a:rPr lang="en-US" altLang="ko-KR" dirty="0"/>
              <a:t>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77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일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작성자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</a:p>
          <a:p>
            <a:r>
              <a:rPr lang="ko-KR" altLang="en-US"/>
              <a:t>소속팀 </a:t>
            </a:r>
            <a:r>
              <a:rPr lang="en-US" altLang="ko-KR"/>
              <a:t>/ </a:t>
            </a:r>
            <a:r>
              <a:rPr lang="ko-KR" altLang="en-US"/>
              <a:t>상위부서 </a:t>
            </a:r>
            <a:r>
              <a:rPr lang="en-US" altLang="ko-KR"/>
              <a:t>: </a:t>
            </a:r>
            <a:r>
              <a:rPr lang="ko-KR" altLang="en-US"/>
              <a:t>나눔바른고딕 </a:t>
            </a:r>
            <a:r>
              <a:rPr lang="en-US" altLang="ko-KR"/>
              <a:t>R, 12pt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108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대외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대외비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95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표지_기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 hasCustomPrompt="1"/>
          </p:nvPr>
        </p:nvSpPr>
        <p:spPr>
          <a:xfrm>
            <a:off x="342000" y="342000"/>
            <a:ext cx="8235478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4500" spc="0" baseline="0">
                <a:solidFill>
                  <a:srgbClr val="00D296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/>
              <a:t>문서의 제목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45pt</a:t>
            </a:r>
            <a:endParaRPr lang="ko-KR" altLang="en-US" dirty="0"/>
          </a:p>
        </p:txBody>
      </p:sp>
      <p:sp>
        <p:nvSpPr>
          <p:cNvPr id="10" name="부제목 2"/>
          <p:cNvSpPr txBox="1">
            <a:spLocks/>
          </p:cNvSpPr>
          <p:nvPr userDrawn="1"/>
        </p:nvSpPr>
        <p:spPr>
          <a:xfrm>
            <a:off x="403200" y="2910849"/>
            <a:ext cx="4399200" cy="277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b="0" i="0" kern="1200" spc="-20" baseline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기밀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403200" y="2476800"/>
            <a:ext cx="6400800" cy="4658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작성자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</a:p>
          <a:p>
            <a:r>
              <a:rPr lang="ko-KR" altLang="en-US" dirty="0"/>
              <a:t>소속팀 </a:t>
            </a:r>
            <a:r>
              <a:rPr lang="en-US" altLang="ko-KR" dirty="0"/>
              <a:t>/ </a:t>
            </a:r>
            <a:r>
              <a:rPr lang="ko-KR" altLang="en-US" dirty="0"/>
              <a:t>상위부서 </a:t>
            </a:r>
            <a:r>
              <a:rPr lang="en-US" altLang="ko-KR" dirty="0"/>
              <a:t>: </a:t>
            </a:r>
            <a:r>
              <a:rPr lang="ko-KR" altLang="en-US" dirty="0" err="1"/>
              <a:t>나눔바른고딕</a:t>
            </a:r>
            <a:r>
              <a:rPr lang="ko-KR" altLang="en-US" dirty="0"/>
              <a:t> </a:t>
            </a:r>
            <a:r>
              <a:rPr lang="en-US" altLang="ko-KR" dirty="0"/>
              <a:t>R, 12pt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416775" y="2303579"/>
            <a:ext cx="376091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24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0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9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7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23" y="6381328"/>
            <a:ext cx="1135385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0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8" r:id="rId2"/>
    <p:sldLayoutId id="2147483659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91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7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3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9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hyperlink" Target="V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d9ts1cy-ew" TargetMode="External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gd9ts1cy-ew" TargetMode="Externa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b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 프로그램 체험하기</a:t>
            </a:r>
            <a:endParaRPr lang="en-US" altLang="ko-KR" sz="4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 </a:t>
            </a:r>
            <a:r>
              <a:rPr lang="en-US" altLang="ko-KR" sz="20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</a:t>
            </a:r>
            <a:r>
              <a:rPr lang="en-US" altLang="ko-KR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80~83] </a:t>
            </a:r>
            <a:r>
              <a:rPr lang="ko-KR" altLang="en-US" sz="200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 프로그램 체험하기</a:t>
            </a:r>
            <a:endParaRPr lang="ko-KR" altLang="en-US" sz="20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19"/>
          <a:stretch/>
        </p:blipFill>
        <p:spPr>
          <a:xfrm>
            <a:off x="246568" y="6309320"/>
            <a:ext cx="1738096" cy="318017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246568" y="3356992"/>
            <a:ext cx="8897432" cy="3508705"/>
            <a:chOff x="246568" y="3356992"/>
            <a:chExt cx="8897432" cy="3508705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8475" b="5800"/>
            <a:stretch/>
          </p:blipFill>
          <p:spPr>
            <a:xfrm>
              <a:off x="1331640" y="3356992"/>
              <a:ext cx="7812360" cy="350870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19"/>
            <a:stretch/>
          </p:blipFill>
          <p:spPr>
            <a:xfrm>
              <a:off x="246568" y="6309320"/>
              <a:ext cx="1738096" cy="318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2741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27567" y="6034639"/>
            <a:ext cx="1352549" cy="3375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157CB4-4EC5-4982-B8EB-4E490BA1FB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25144"/>
            <a:ext cx="975995" cy="120280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F4456A49-11D4-4C10-97F2-AC14DCF5E8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476" t="20880" r="18780" b="17148"/>
          <a:stretch/>
        </p:blipFill>
        <p:spPr>
          <a:xfrm>
            <a:off x="1015431" y="1997018"/>
            <a:ext cx="2833248" cy="2296077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5B788248-2C0F-4A81-91A5-6A760D873D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123" t="4684"/>
          <a:stretch/>
        </p:blipFill>
        <p:spPr>
          <a:xfrm>
            <a:off x="4579708" y="1974503"/>
            <a:ext cx="4140460" cy="281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5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작품 속 문제 해결 절차에 대하여 생각해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설계하기 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19427" y="6034639"/>
            <a:ext cx="1352549" cy="3375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sz="1200" b="1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오브젝트 </a:t>
            </a:r>
            <a:endParaRPr lang="en-US" altLang="ko-KR" sz="1200" b="1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157CB4-4EC5-4982-B8EB-4E490BA1FB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725144"/>
            <a:ext cx="975995" cy="120280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F4456A49-11D4-4C10-97F2-AC14DCF5E8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476" t="20880" r="18780" b="17148"/>
          <a:stretch/>
        </p:blipFill>
        <p:spPr>
          <a:xfrm>
            <a:off x="1015431" y="1997018"/>
            <a:ext cx="2833248" cy="2296077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4588227" y="2002697"/>
            <a:ext cx="4124233" cy="2808311"/>
            <a:chOff x="2555776" y="1988840"/>
            <a:chExt cx="6588224" cy="3960440"/>
          </a:xfrm>
        </p:grpSpPr>
        <p:pic>
          <p:nvPicPr>
            <p:cNvPr id="15" name="그림 14">
              <a:extLst>
                <a:ext uri="{FF2B5EF4-FFF2-40B4-BE49-F238E27FC236}">
                  <a16:creationId xmlns="" xmlns:a16="http://schemas.microsoft.com/office/drawing/2014/main" id="{5B788248-2C0F-4A81-91A5-6A760D873D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7951" t="5402" b="1"/>
            <a:stretch/>
          </p:blipFill>
          <p:spPr>
            <a:xfrm>
              <a:off x="2555776" y="1988840"/>
              <a:ext cx="6588224" cy="396044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="" xmlns:a16="http://schemas.microsoft.com/office/drawing/2014/main" id="{AC7BD40B-E17D-4206-A566-DE93FB75C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71800" y="2991874"/>
              <a:ext cx="6253721" cy="17063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11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9" r="8475" b="5799"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80~83] </a:t>
            </a:r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프로그램 체험하기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9112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35113"/>
            <a:ext cx="9144000" cy="5050271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8BD353DB-06FB-4F69-828F-F245A30429FD}"/>
              </a:ext>
            </a:extLst>
          </p:cNvPr>
          <p:cNvSpPr/>
          <p:nvPr/>
        </p:nvSpPr>
        <p:spPr>
          <a:xfrm>
            <a:off x="5993711" y="3141544"/>
            <a:ext cx="3128333" cy="3742864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xmlns="" id="{2FB5AD8E-A646-4664-B250-727D7F86A4F2}"/>
              </a:ext>
            </a:extLst>
          </p:cNvPr>
          <p:cNvSpPr/>
          <p:nvPr/>
        </p:nvSpPr>
        <p:spPr>
          <a:xfrm>
            <a:off x="7750552" y="2107484"/>
            <a:ext cx="781887" cy="327569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11F2E47F-1619-4EFA-8D99-D2E5C0AC1E4F}"/>
              </a:ext>
            </a:extLst>
          </p:cNvPr>
          <p:cNvSpPr/>
          <p:nvPr/>
        </p:nvSpPr>
        <p:spPr>
          <a:xfrm>
            <a:off x="3885347" y="2709980"/>
            <a:ext cx="4306324" cy="383903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C0398A69-5344-435E-AF81-FFEDF3A5D2FE}"/>
              </a:ext>
            </a:extLst>
          </p:cNvPr>
          <p:cNvSpPr/>
          <p:nvPr/>
        </p:nvSpPr>
        <p:spPr>
          <a:xfrm>
            <a:off x="8251115" y="2709980"/>
            <a:ext cx="870929" cy="383902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3E732CFC-0852-4173-BE11-2B483A5F980A}"/>
              </a:ext>
            </a:extLst>
          </p:cNvPr>
          <p:cNvSpPr/>
          <p:nvPr/>
        </p:nvSpPr>
        <p:spPr>
          <a:xfrm>
            <a:off x="3885346" y="3141543"/>
            <a:ext cx="2009711" cy="3742865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xmlns="" id="{5E667F64-0D9A-4745-9B9F-F236611DA002}"/>
              </a:ext>
            </a:extLst>
          </p:cNvPr>
          <p:cNvSpPr/>
          <p:nvPr/>
        </p:nvSpPr>
        <p:spPr>
          <a:xfrm>
            <a:off x="21955" y="2910329"/>
            <a:ext cx="3764737" cy="2370577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xmlns="" id="{315D62D2-91CD-4DA6-8B9C-E5BD291698C9}"/>
              </a:ext>
            </a:extLst>
          </p:cNvPr>
          <p:cNvSpPr/>
          <p:nvPr/>
        </p:nvSpPr>
        <p:spPr>
          <a:xfrm>
            <a:off x="21955" y="5378542"/>
            <a:ext cx="3764737" cy="1505866"/>
          </a:xfrm>
          <a:prstGeom prst="rect">
            <a:avLst/>
          </a:prstGeom>
          <a:noFill/>
          <a:ln>
            <a:solidFill>
              <a:srgbClr val="FF8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사각형 설명선 1"/>
          <p:cNvSpPr/>
          <p:nvPr/>
        </p:nvSpPr>
        <p:spPr>
          <a:xfrm>
            <a:off x="784778" y="2361882"/>
            <a:ext cx="1148639" cy="375433"/>
          </a:xfrm>
          <a:prstGeom prst="wedgeRoundRectCallout">
            <a:avLst>
              <a:gd name="adj1" fmla="val -22078"/>
              <a:gd name="adj2" fmla="val 94804"/>
              <a:gd name="adj3" fmla="val 16667"/>
            </a:avLst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실행화면</a:t>
            </a:r>
          </a:p>
        </p:txBody>
      </p:sp>
      <p:sp>
        <p:nvSpPr>
          <p:cNvPr id="54" name="모서리가 둥근 사각형 설명선 53"/>
          <p:cNvSpPr/>
          <p:nvPr/>
        </p:nvSpPr>
        <p:spPr>
          <a:xfrm>
            <a:off x="3328450" y="2138432"/>
            <a:ext cx="1496826" cy="375433"/>
          </a:xfrm>
          <a:prstGeom prst="wedgeRoundRectCallout">
            <a:avLst>
              <a:gd name="adj1" fmla="val -12625"/>
              <a:gd name="adj2" fmla="val 94804"/>
              <a:gd name="adj3" fmla="val 16667"/>
            </a:avLst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실습단계 목표</a:t>
            </a:r>
          </a:p>
        </p:txBody>
      </p:sp>
      <p:sp>
        <p:nvSpPr>
          <p:cNvPr id="55" name="모서리가 둥근 사각형 설명선 54"/>
          <p:cNvSpPr/>
          <p:nvPr/>
        </p:nvSpPr>
        <p:spPr>
          <a:xfrm>
            <a:off x="7239785" y="1614186"/>
            <a:ext cx="1148639" cy="375433"/>
          </a:xfrm>
          <a:prstGeom prst="wedgeRoundRectCallout">
            <a:avLst>
              <a:gd name="adj1" fmla="val -6157"/>
              <a:gd name="adj2" fmla="val 80477"/>
              <a:gd name="adj3" fmla="val 16667"/>
            </a:avLst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현재단계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831481" y="5430610"/>
            <a:ext cx="1148639" cy="375433"/>
          </a:xfrm>
          <a:prstGeom prst="round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오브젝트</a:t>
            </a:r>
          </a:p>
        </p:txBody>
      </p:sp>
      <p:sp>
        <p:nvSpPr>
          <p:cNvPr id="57" name="모서리가 둥근 직사각형 56"/>
          <p:cNvSpPr/>
          <p:nvPr/>
        </p:nvSpPr>
        <p:spPr>
          <a:xfrm>
            <a:off x="4355976" y="4522077"/>
            <a:ext cx="1148639" cy="375433"/>
          </a:xfrm>
          <a:prstGeom prst="round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</a:t>
            </a:r>
          </a:p>
        </p:txBody>
      </p:sp>
      <p:sp>
        <p:nvSpPr>
          <p:cNvPr id="58" name="모서리가 둥근 직사각형 57"/>
          <p:cNvSpPr/>
          <p:nvPr/>
        </p:nvSpPr>
        <p:spPr>
          <a:xfrm>
            <a:off x="6948264" y="4522076"/>
            <a:ext cx="1148639" cy="375433"/>
          </a:xfrm>
          <a:prstGeom prst="round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블록조립소</a:t>
            </a:r>
            <a:endParaRPr lang="ko-KR" altLang="en-US" sz="14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8251115" y="3189383"/>
            <a:ext cx="646328" cy="350838"/>
          </a:xfrm>
          <a:prstGeom prst="wedgeRoundRectCallout">
            <a:avLst>
              <a:gd name="adj1" fmla="val 32242"/>
              <a:gd name="adj2" fmla="val -78969"/>
              <a:gd name="adj3" fmla="val 16667"/>
            </a:avLst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힌트</a:t>
            </a:r>
            <a:endParaRPr lang="ko-KR" altLang="en-US" sz="14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345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74EC1E69-24B0-46A8-A290-5CD3254AC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068960"/>
            <a:ext cx="4024336" cy="1459116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2310D5F6-9E04-4779-9904-4F754B0A79F8}"/>
              </a:ext>
            </a:extLst>
          </p:cNvPr>
          <p:cNvSpPr/>
          <p:nvPr/>
        </p:nvSpPr>
        <p:spPr>
          <a:xfrm>
            <a:off x="1099906" y="3673780"/>
            <a:ext cx="3191660" cy="703245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B400CB2-2D96-4C3C-B655-02029C8D60FA}"/>
              </a:ext>
            </a:extLst>
          </p:cNvPr>
          <p:cNvSpPr txBox="1"/>
          <p:nvPr/>
        </p:nvSpPr>
        <p:spPr>
          <a:xfrm>
            <a:off x="596752" y="2490161"/>
            <a:ext cx="3203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명령 블록을 연결하는 방법을 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알아봅시다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움직이게 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sp>
        <p:nvSpPr>
          <p:cNvPr id="17" name="모서리가 둥근 직사각형 16"/>
          <p:cNvSpPr/>
          <p:nvPr/>
        </p:nvSpPr>
        <p:spPr>
          <a:xfrm>
            <a:off x="1691680" y="5661248"/>
            <a:ext cx="5760640" cy="606969"/>
          </a:xfrm>
          <a:prstGeom prst="roundRect">
            <a:avLst>
              <a:gd name="adj" fmla="val 13833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이동 방향으로 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만큼 움직이기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블록을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블록 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조립소로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끌고 온 후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연결합니다</a:t>
            </a:r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ctr"/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시작하기를 눌러 프로그램을 확인해봅시다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6395EB2E-DD3D-4636-8A7E-F2F92E7949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8266" y="3647536"/>
            <a:ext cx="3843016" cy="1409938"/>
          </a:xfrm>
          <a:prstGeom prst="rect">
            <a:avLst/>
          </a:prstGeom>
        </p:spPr>
      </p:pic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xmlns="" id="{21E9AE58-DF37-4A8B-BAAD-58F8009FB703}"/>
              </a:ext>
            </a:extLst>
          </p:cNvPr>
          <p:cNvCxnSpPr>
            <a:cxnSpLocks/>
          </p:cNvCxnSpPr>
          <p:nvPr/>
        </p:nvCxnSpPr>
        <p:spPr>
          <a:xfrm>
            <a:off x="4302809" y="3989809"/>
            <a:ext cx="629231" cy="663327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47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엔트리봇이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100</a:t>
              </a:r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만큼 움직이게 하려면 어떻게 해야 할까요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?</a:t>
              </a: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2373073" y="2780928"/>
            <a:ext cx="4397854" cy="1474809"/>
            <a:chOff x="2063398" y="2674270"/>
            <a:chExt cx="4397854" cy="1474809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D9C38286-9305-4A37-BC5D-1D7294FE1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398" y="2674270"/>
              <a:ext cx="4397854" cy="1474809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DA2D6F5-D03F-4FDF-8389-A2C71D92F980}"/>
                </a:ext>
              </a:extLst>
            </p:cNvPr>
            <p:cNvSpPr/>
            <p:nvPr/>
          </p:nvSpPr>
          <p:spPr>
            <a:xfrm>
              <a:off x="3758269" y="3298094"/>
              <a:ext cx="686263" cy="520065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모서리가 둥근 사각형 설명선 21"/>
          <p:cNvSpPr/>
          <p:nvPr/>
        </p:nvSpPr>
        <p:spPr>
          <a:xfrm>
            <a:off x="3276152" y="4221088"/>
            <a:ext cx="2519984" cy="469407"/>
          </a:xfrm>
          <a:prstGeom prst="wedgeRoundRectCallout">
            <a:avLst>
              <a:gd name="adj1" fmla="val -3733"/>
              <a:gd name="adj2" fmla="val -90921"/>
              <a:gd name="adj3" fmla="val 16667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’10’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‘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100’</a:t>
            </a:r>
            <a:r>
              <a:rPr lang="ko-KR" altLang="en-US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 바꿉니다</a:t>
            </a:r>
            <a:r>
              <a:rPr lang="en-US" altLang="ko-KR" sz="14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864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스스로 프로그램을 만들어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실습활동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83568" y="1988840"/>
            <a:ext cx="7776864" cy="375433"/>
            <a:chOff x="611560" y="1827814"/>
            <a:chExt cx="7776864" cy="375433"/>
          </a:xfrm>
        </p:grpSpPr>
        <p:sp>
          <p:nvSpPr>
            <p:cNvPr id="25" name="모서리가 둥근 사각형 설명선 54">
              <a:extLst>
                <a:ext uri="{FF2B5EF4-FFF2-40B4-BE49-F238E27FC236}">
                  <a16:creationId xmlns:a16="http://schemas.microsoft.com/office/drawing/2014/main" xmlns="" id="{1F740AFB-008E-47BD-A137-3569E752864F}"/>
                </a:ext>
              </a:extLst>
            </p:cNvPr>
            <p:cNvSpPr/>
            <p:nvPr/>
          </p:nvSpPr>
          <p:spPr>
            <a:xfrm>
              <a:off x="611560" y="1827814"/>
              <a:ext cx="1148639" cy="375433"/>
            </a:xfrm>
            <a:prstGeom prst="round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sz="1400" dirty="0" smtClean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단계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모서리가 둥근 사각형 설명선 54">
              <a:extLst>
                <a:ext uri="{FF2B5EF4-FFF2-40B4-BE49-F238E27FC236}">
                  <a16:creationId xmlns="" xmlns:a16="http://schemas.microsoft.com/office/drawing/2014/main" id="{60B3146E-587B-4BCE-AFB1-C4426E4D9EF6}"/>
                </a:ext>
              </a:extLst>
            </p:cNvPr>
            <p:cNvSpPr/>
            <p:nvPr/>
          </p:nvSpPr>
          <p:spPr>
            <a:xfrm>
              <a:off x="1835696" y="1827814"/>
              <a:ext cx="6552728" cy="375433"/>
            </a:xfrm>
            <a:prstGeom prst="roundRect">
              <a:avLst/>
            </a:prstGeom>
            <a:solidFill>
              <a:srgbClr val="EBF8FF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앞에서 배운 내용을 바탕으로 들판에 나비가 움직이는 프로그램을 만들어 봅시다</a:t>
              </a:r>
              <a:r>
                <a:rPr lang="en-US" altLang="ko-KR" sz="14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12C168CB-7201-4598-9445-7A8575272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632910"/>
            <a:ext cx="3024336" cy="1698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342174" y="4149080"/>
            <a:ext cx="6459653" cy="2078089"/>
            <a:chOff x="1429904" y="4509120"/>
            <a:chExt cx="6459653" cy="2078089"/>
          </a:xfrm>
        </p:grpSpPr>
        <p:grpSp>
          <p:nvGrpSpPr>
            <p:cNvPr id="18" name="그룹 17"/>
            <p:cNvGrpSpPr/>
            <p:nvPr/>
          </p:nvGrpSpPr>
          <p:grpSpPr>
            <a:xfrm>
              <a:off x="1429904" y="4509120"/>
              <a:ext cx="6459653" cy="2078089"/>
              <a:chOff x="490821" y="4364178"/>
              <a:chExt cx="6459653" cy="2078089"/>
            </a:xfrm>
          </p:grpSpPr>
          <p:sp>
            <p:nvSpPr>
              <p:cNvPr id="19" name="모서리가 둥근 직사각형 18"/>
              <p:cNvSpPr/>
              <p:nvPr/>
            </p:nvSpPr>
            <p:spPr>
              <a:xfrm>
                <a:off x="766219" y="4668630"/>
                <a:ext cx="6184255" cy="1773637"/>
              </a:xfrm>
              <a:prstGeom prst="roundRect">
                <a:avLst>
                  <a:gd name="adj" fmla="val 6743"/>
                </a:avLst>
              </a:prstGeom>
              <a:solidFill>
                <a:srgbClr val="FFE6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45A1F1A3-4BF4-4CCC-A2AA-726BD11ECE22}"/>
                  </a:ext>
                </a:extLst>
              </p:cNvPr>
              <p:cNvSpPr txBox="1"/>
              <p:nvPr/>
            </p:nvSpPr>
            <p:spPr>
              <a:xfrm>
                <a:off x="2905777" y="5186115"/>
                <a:ext cx="4044697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나비 오브젝트마다 다르게 이동 명령을 줄 수 있습니다</a:t>
                </a:r>
                <a:r>
                  <a:rPr lang="en-US" altLang="ko-KR" sz="1400" dirty="0" smtClean="0"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.</a:t>
                </a:r>
                <a:br>
                  <a:rPr lang="en-US" altLang="ko-KR" sz="1400" dirty="0" smtClean="0"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</a:br>
                <a:r>
                  <a:rPr lang="ko-KR" altLang="en-US" sz="1400" dirty="0" smtClean="0"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먼저 움직일 나비 오브젝트를 선택한 후 </a:t>
                </a:r>
                <a:endPara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sz="1400" dirty="0" smtClean="0"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명령 블록을 조립해 봅시다</a:t>
                </a:r>
                <a:r>
                  <a:rPr lang="en-US" altLang="ko-KR" sz="1400" dirty="0" smtClean="0"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!</a:t>
                </a:r>
                <a:endPara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pic>
            <p:nvPicPr>
              <p:cNvPr id="24" name="그림 2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821" y="4364178"/>
                <a:ext cx="457162" cy="438876"/>
              </a:xfrm>
              <a:prstGeom prst="rect">
                <a:avLst/>
              </a:prstGeom>
            </p:spPr>
          </p:pic>
        </p:grpSp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348" y="4913910"/>
              <a:ext cx="1926163" cy="1572959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5429FE4-7145-4C1D-A62F-F39B12200754}"/>
              </a:ext>
            </a:extLst>
          </p:cNvPr>
          <p:cNvSpPr txBox="1"/>
          <p:nvPr/>
        </p:nvSpPr>
        <p:spPr>
          <a:xfrm>
            <a:off x="701570" y="6289575"/>
            <a:ext cx="7740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1400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완성 프로그램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</a:t>
            </a:r>
            <a:r>
              <a:rPr lang="ko-KR" altLang="en-US" sz="1400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  <a:hlinkClick r:id="rId6" action="ppaction://hlinkfile"/>
              </a:rPr>
              <a:t>http://naver.me/5Fr4i8fW</a:t>
            </a:r>
            <a:endParaRPr lang="ko-KR" altLang="en-US" sz="14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855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9" r="8475" b="5799"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80~83] </a:t>
            </a:r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프로그램 체험하기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9089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배운 내용을 정리해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학습정리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971600" y="2138937"/>
            <a:ext cx="7200800" cy="1815635"/>
            <a:chOff x="971600" y="2138937"/>
            <a:chExt cx="7200800" cy="1815635"/>
          </a:xfrm>
        </p:grpSpPr>
        <p:sp>
          <p:nvSpPr>
            <p:cNvPr id="3" name="직사각형 2"/>
            <p:cNvSpPr/>
            <p:nvPr/>
          </p:nvSpPr>
          <p:spPr>
            <a:xfrm>
              <a:off x="971600" y="2138937"/>
              <a:ext cx="7200800" cy="1814792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971600" y="3616497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시작하기 버튼을 클릭하면 이 블록 아래에 연결된 블록들을 실행합니다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971600" y="4493685"/>
            <a:ext cx="7200800" cy="1815635"/>
            <a:chOff x="971600" y="2138937"/>
            <a:chExt cx="7200800" cy="1815635"/>
          </a:xfrm>
        </p:grpSpPr>
        <p:sp>
          <p:nvSpPr>
            <p:cNvPr id="22" name="직사각형 21"/>
            <p:cNvSpPr/>
            <p:nvPr/>
          </p:nvSpPr>
          <p:spPr>
            <a:xfrm>
              <a:off x="971600" y="2138937"/>
              <a:ext cx="7200800" cy="1814792"/>
            </a:xfrm>
            <a:prstGeom prst="rect">
              <a:avLst/>
            </a:prstGeom>
            <a:solidFill>
              <a:srgbClr val="ECF8FF"/>
            </a:solidFill>
            <a:ln w="12700">
              <a:solidFill>
                <a:srgbClr val="4F8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971600" y="3616497"/>
              <a:ext cx="7200800" cy="338075"/>
            </a:xfrm>
            <a:prstGeom prst="rect">
              <a:avLst/>
            </a:prstGeom>
            <a:solidFill>
              <a:srgbClr val="4F8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오브젝트의 이동 방향 화살표가 가리키는 방향으로 설정한 값만큼 움직입니다</a:t>
              </a:r>
              <a:r>
                <a:rPr lang="en-US" altLang="ko-KR" sz="14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40050082-E634-4F9A-A7E8-1148096A9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39" b="100000" l="0" r="100000">
                        <a14:foregroundMark x1="6184" y1="20325" x2="20141" y2="642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3848" y="2505327"/>
            <a:ext cx="2962275" cy="64374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1056A8C7-7D75-4B2E-9617-350BD5C42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9" b="89706" l="1427" r="9443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15816" y="4961269"/>
            <a:ext cx="3816424" cy="74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19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9" r="8475" b="5799"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80~83] </a:t>
            </a:r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프로그램 체험하기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3824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15" name="직사각형 14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9" r="8475" b="5799"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80~83] </a:t>
            </a:r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프로그램 체험하기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871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899592" y="1988840"/>
            <a:ext cx="7344816" cy="4149986"/>
            <a:chOff x="899592" y="1934791"/>
            <a:chExt cx="7344816" cy="4149986"/>
          </a:xfrm>
        </p:grpSpPr>
        <p:pic>
          <p:nvPicPr>
            <p:cNvPr id="16" name="그림 15">
              <a:extLst>
                <a:ext uri="{FF2B5EF4-FFF2-40B4-BE49-F238E27FC236}">
                  <a16:creationId xmlns="" xmlns:a16="http://schemas.microsoft.com/office/drawing/2014/main" id="{0ABC0B4A-8855-4073-941F-74F2F40D1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592" y="1934791"/>
              <a:ext cx="7344816" cy="4149986"/>
            </a:xfrm>
            <a:prstGeom prst="rect">
              <a:avLst/>
            </a:prstGeom>
          </p:spPr>
        </p:pic>
        <p:sp>
          <p:nvSpPr>
            <p:cNvPr id="8" name="직사각형 7">
              <a:extLst>
                <a:ext uri="{FF2B5EF4-FFF2-40B4-BE49-F238E27FC236}">
                  <a16:creationId xmlns="" xmlns:a16="http://schemas.microsoft.com/office/drawing/2014/main" id="{46E509BA-DA0A-4236-85C2-2EC5D4B08F0C}"/>
                </a:ext>
              </a:extLst>
            </p:cNvPr>
            <p:cNvSpPr/>
            <p:nvPr/>
          </p:nvSpPr>
          <p:spPr>
            <a:xfrm>
              <a:off x="6516216" y="5187744"/>
              <a:ext cx="1512168" cy="767482"/>
            </a:xfrm>
            <a:prstGeom prst="rect">
              <a:avLst/>
            </a:prstGeom>
            <a:solidFill>
              <a:srgbClr val="EC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5910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문제를 통해 배운 내용을 점검해 봅시다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확인문제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85577" y="2071606"/>
            <a:ext cx="495911" cy="337383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19175" y="1988840"/>
            <a:ext cx="7105650" cy="3359708"/>
            <a:chOff x="1019175" y="1988840"/>
            <a:chExt cx="7105650" cy="3359708"/>
          </a:xfrm>
        </p:grpSpPr>
        <p:grpSp>
          <p:nvGrpSpPr>
            <p:cNvPr id="3" name="그룹 2"/>
            <p:cNvGrpSpPr/>
            <p:nvPr/>
          </p:nvGrpSpPr>
          <p:grpSpPr>
            <a:xfrm>
              <a:off x="1019175" y="1988840"/>
              <a:ext cx="7105650" cy="3096344"/>
              <a:chOff x="1019175" y="1988840"/>
              <a:chExt cx="7105650" cy="3096344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/>
              <a:srcRect b="88348"/>
              <a:stretch/>
            </p:blipFill>
            <p:spPr>
              <a:xfrm>
                <a:off x="1019175" y="1988840"/>
                <a:ext cx="7105650" cy="51052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2411760" y="4149080"/>
                <a:ext cx="2952328" cy="936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9672" y="4358634"/>
              <a:ext cx="3624274" cy="989914"/>
            </a:xfrm>
            <a:prstGeom prst="rect">
              <a:avLst/>
            </a:prstGeom>
          </p:spPr>
        </p:pic>
      </p:grp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824040DB-F057-476E-921B-3F503A12B9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6573"/>
          <a:stretch/>
        </p:blipFill>
        <p:spPr>
          <a:xfrm>
            <a:off x="971600" y="2499366"/>
            <a:ext cx="7200800" cy="390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394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99792" y="198884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감사합니다</a:t>
            </a:r>
            <a:r>
              <a:rPr lang="en-US" altLang="ko-KR" sz="54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</a:t>
            </a:r>
            <a:endParaRPr lang="ko-KR" altLang="en-US" sz="54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46568" y="3356992"/>
            <a:ext cx="8897432" cy="3508705"/>
            <a:chOff x="246568" y="3356992"/>
            <a:chExt cx="8897432" cy="3508705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8475" b="5800"/>
            <a:stretch/>
          </p:blipFill>
          <p:spPr>
            <a:xfrm>
              <a:off x="1331640" y="3356992"/>
              <a:ext cx="7812360" cy="3508705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19"/>
            <a:stretch/>
          </p:blipFill>
          <p:spPr>
            <a:xfrm>
              <a:off x="246568" y="6309320"/>
              <a:ext cx="1738096" cy="318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2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79D3BE12-2C94-48B3-828F-EF954B321404}"/>
              </a:ext>
            </a:extLst>
          </p:cNvPr>
          <p:cNvSpPr/>
          <p:nvPr/>
        </p:nvSpPr>
        <p:spPr>
          <a:xfrm>
            <a:off x="0" y="260648"/>
            <a:ext cx="9144000" cy="504056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B4424571-2651-469B-AAC3-80D1390CDA4F}"/>
              </a:ext>
            </a:extLst>
          </p:cNvPr>
          <p:cNvSpPr/>
          <p:nvPr/>
        </p:nvSpPr>
        <p:spPr>
          <a:xfrm>
            <a:off x="143508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0C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학습시작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="" xmlns:a16="http://schemas.microsoft.com/office/drawing/2014/main" id="{A30672CE-E0C7-450B-85CC-9F4462ECA14D}"/>
              </a:ext>
            </a:extLst>
          </p:cNvPr>
          <p:cNvSpPr/>
          <p:nvPr/>
        </p:nvSpPr>
        <p:spPr>
          <a:xfrm>
            <a:off x="1677182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학습목표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="" xmlns:a16="http://schemas.microsoft.com/office/drawing/2014/main" id="{8D6FDD1A-706A-45E9-904A-F9BF294D164D}"/>
              </a:ext>
            </a:extLst>
          </p:cNvPr>
          <p:cNvSpPr/>
          <p:nvPr/>
        </p:nvSpPr>
        <p:spPr>
          <a:xfrm>
            <a:off x="321085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학습 준비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="" xmlns:a16="http://schemas.microsoft.com/office/drawing/2014/main" id="{E52A5AE0-03F2-432A-9BDF-103A203FCF9D}"/>
              </a:ext>
            </a:extLst>
          </p:cNvPr>
          <p:cNvSpPr/>
          <p:nvPr/>
        </p:nvSpPr>
        <p:spPr>
          <a:xfrm>
            <a:off x="4744530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실습활동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="" xmlns:a16="http://schemas.microsoft.com/office/drawing/2014/main" id="{1C8E2655-8E86-469C-BBE5-0362F1A9DDF4}"/>
              </a:ext>
            </a:extLst>
          </p:cNvPr>
          <p:cNvSpPr/>
          <p:nvPr/>
        </p:nvSpPr>
        <p:spPr>
          <a:xfrm>
            <a:off x="6278204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학습정리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="" xmlns:a16="http://schemas.microsoft.com/office/drawing/2014/main" id="{7E2C1067-DDC9-4D44-98D9-5405568CFBE6}"/>
              </a:ext>
            </a:extLst>
          </p:cNvPr>
          <p:cNvSpPr/>
          <p:nvPr/>
        </p:nvSpPr>
        <p:spPr>
          <a:xfrm>
            <a:off x="781187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확인문제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A339764F-D5DA-4E9A-A9E0-593A5A5B6603}"/>
              </a:ext>
            </a:extLst>
          </p:cNvPr>
          <p:cNvSpPr/>
          <p:nvPr/>
        </p:nvSpPr>
        <p:spPr>
          <a:xfrm>
            <a:off x="935596" y="6247709"/>
            <a:ext cx="74176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출처 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| </a:t>
            </a:r>
            <a:r>
              <a:rPr lang="ko-KR" alt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유튜브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1200" dirty="0">
                <a:hlinkClick r:id="rId3"/>
              </a:rPr>
              <a:t>https://www.youtube.com/watch?v=gd9ts1cy-ew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7B30A4B3-16F9-4EAC-B79D-FCF6BFB8D4C1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F75AED62-D3D6-42B5-9D24-D477EBAA23FE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로봇을 본 경험이 있나요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 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로봇은 어떻게 움직일 수 있을까요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="" xmlns:a16="http://schemas.microsoft.com/office/drawing/2014/main" id="{566FF776-7E9A-4E62-AD40-8897C42CC9D3}"/>
              </a:ext>
            </a:extLst>
          </p:cNvPr>
          <p:cNvSpPr/>
          <p:nvPr/>
        </p:nvSpPr>
        <p:spPr>
          <a:xfrm>
            <a:off x="973426" y="1842709"/>
            <a:ext cx="7197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&lt;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인간형 로봇 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4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페퍼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’, 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판매 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 만에 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‘</a:t>
            </a:r>
            <a:r>
              <a:rPr lang="ko-KR" altLang="en-US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매진</a:t>
            </a:r>
            <a:r>
              <a:rPr lang="en-US" altLang="ko-KR" sz="14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’, 2015.6.22. YTN NEWS&gt;</a:t>
            </a:r>
            <a:endParaRPr lang="ko-KR" altLang="en-US" sz="14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5" name="gd9ts1cy-ew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96369" y="2201822"/>
            <a:ext cx="7174205" cy="403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36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79D3BE12-2C94-48B3-828F-EF954B321404}"/>
              </a:ext>
            </a:extLst>
          </p:cNvPr>
          <p:cNvSpPr/>
          <p:nvPr/>
        </p:nvSpPr>
        <p:spPr>
          <a:xfrm>
            <a:off x="0" y="260648"/>
            <a:ext cx="9144000" cy="504056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B4424571-2651-469B-AAC3-80D1390CDA4F}"/>
              </a:ext>
            </a:extLst>
          </p:cNvPr>
          <p:cNvSpPr/>
          <p:nvPr/>
        </p:nvSpPr>
        <p:spPr>
          <a:xfrm>
            <a:off x="143508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0C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학습시작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="" xmlns:a16="http://schemas.microsoft.com/office/drawing/2014/main" id="{A30672CE-E0C7-450B-85CC-9F4462ECA14D}"/>
              </a:ext>
            </a:extLst>
          </p:cNvPr>
          <p:cNvSpPr/>
          <p:nvPr/>
        </p:nvSpPr>
        <p:spPr>
          <a:xfrm>
            <a:off x="1677182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학습목표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="" xmlns:a16="http://schemas.microsoft.com/office/drawing/2014/main" id="{8D6FDD1A-706A-45E9-904A-F9BF294D164D}"/>
              </a:ext>
            </a:extLst>
          </p:cNvPr>
          <p:cNvSpPr/>
          <p:nvPr/>
        </p:nvSpPr>
        <p:spPr>
          <a:xfrm>
            <a:off x="321085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학습 준비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="" xmlns:a16="http://schemas.microsoft.com/office/drawing/2014/main" id="{E52A5AE0-03F2-432A-9BDF-103A203FCF9D}"/>
              </a:ext>
            </a:extLst>
          </p:cNvPr>
          <p:cNvSpPr/>
          <p:nvPr/>
        </p:nvSpPr>
        <p:spPr>
          <a:xfrm>
            <a:off x="4744530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실습활동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="" xmlns:a16="http://schemas.microsoft.com/office/drawing/2014/main" id="{1C8E2655-8E86-469C-BBE5-0362F1A9DDF4}"/>
              </a:ext>
            </a:extLst>
          </p:cNvPr>
          <p:cNvSpPr/>
          <p:nvPr/>
        </p:nvSpPr>
        <p:spPr>
          <a:xfrm>
            <a:off x="6278204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학습정리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="" xmlns:a16="http://schemas.microsoft.com/office/drawing/2014/main" id="{7E2C1067-DDC9-4D44-98D9-5405568CFBE6}"/>
              </a:ext>
            </a:extLst>
          </p:cNvPr>
          <p:cNvSpPr/>
          <p:nvPr/>
        </p:nvSpPr>
        <p:spPr>
          <a:xfrm>
            <a:off x="7811876" y="332182"/>
            <a:ext cx="1152128" cy="333130"/>
          </a:xfrm>
          <a:prstGeom prst="roundRect">
            <a:avLst>
              <a:gd name="adj" fmla="val 50000"/>
            </a:avLst>
          </a:prstGeom>
          <a:solidFill>
            <a:srgbClr val="26BB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pc="-150">
                <a:latin typeface="나눔고딕" panose="020D0604000000000000" pitchFamily="50" charset="-127"/>
                <a:ea typeface="나눔고딕" panose="020D0604000000000000" pitchFamily="50" charset="-127"/>
              </a:rPr>
              <a:t>확인문제</a:t>
            </a:r>
            <a:endParaRPr lang="ko-KR" altLang="en-US" sz="16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7B30A4B3-16F9-4EAC-B79D-FCF6BFB8D4C1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F75AED62-D3D6-42B5-9D24-D477EBAA23FE}"/>
              </a:ext>
            </a:extLst>
          </p:cNvPr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학습시작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</a:t>
            </a:r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로봇이 문구점까지 걸어가려면 어떻게 해야 할까요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C4221BD8-48C0-4F86-BD6A-8B13D7D14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00" y="1988840"/>
            <a:ext cx="7179299" cy="400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0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9" name="직사각형 8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9" r="8475" b="5799"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80~83] </a:t>
            </a:r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프로그램 체험하기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05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무엇을 배울지 알아볼까요</a:t>
            </a:r>
            <a:r>
              <a:rPr lang="en-US" altLang="ko-KR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학습목표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899592" y="2733532"/>
            <a:ext cx="7344816" cy="2111695"/>
            <a:chOff x="971600" y="2733532"/>
            <a:chExt cx="7344816" cy="2111695"/>
          </a:xfrm>
        </p:grpSpPr>
        <p:sp>
          <p:nvSpPr>
            <p:cNvPr id="3" name="TextBox 2"/>
            <p:cNvSpPr txBox="1"/>
            <p:nvPr/>
          </p:nvSpPr>
          <p:spPr>
            <a:xfrm>
              <a:off x="3146794" y="3466214"/>
              <a:ext cx="51696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프로그래밍 도구를 사용하여 기초적인 프로그래밍을 </a:t>
              </a:r>
              <a:r>
                <a:rPr lang="ko-KR" altLang="en-US" b="1" dirty="0" smtClean="0">
                  <a:latin typeface="나눔고딕" panose="020D0604000000000000" pitchFamily="50" charset="-127"/>
                  <a:ea typeface="나눔고딕" panose="020D0604000000000000" pitchFamily="50" charset="-127"/>
                </a:rPr>
                <a:t>할 </a:t>
              </a:r>
              <a:r>
                <a:rPr lang="ko-KR" altLang="en-US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수 있습니다</a:t>
              </a:r>
              <a:r>
                <a:rPr lang="en-US" altLang="ko-KR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2733532"/>
              <a:ext cx="2088232" cy="2111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923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82C8EFA5-0420-446E-A9A4-40438B793AB8}"/>
              </a:ext>
            </a:extLst>
          </p:cNvPr>
          <p:cNvSpPr/>
          <p:nvPr/>
        </p:nvSpPr>
        <p:spPr>
          <a:xfrm>
            <a:off x="251520" y="1233321"/>
            <a:ext cx="9073008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4400" b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학습준비</a:t>
            </a:r>
            <a:endParaRPr lang="ko-KR" altLang="en-US" sz="44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-64" y="3429000"/>
            <a:ext cx="9144064" cy="3436697"/>
            <a:chOff x="-64" y="3429000"/>
            <a:chExt cx="9144064" cy="3436697"/>
          </a:xfrm>
        </p:grpSpPr>
        <p:sp>
          <p:nvSpPr>
            <p:cNvPr id="10" name="직사각형 9"/>
            <p:cNvSpPr/>
            <p:nvPr/>
          </p:nvSpPr>
          <p:spPr>
            <a:xfrm>
              <a:off x="-64" y="3429000"/>
              <a:ext cx="1331704" cy="3429000"/>
            </a:xfrm>
            <a:prstGeom prst="rect">
              <a:avLst/>
            </a:prstGeom>
            <a:solidFill>
              <a:srgbClr val="FF8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9" r="8475" b="5799"/>
            <a:stretch/>
          </p:blipFill>
          <p:spPr>
            <a:xfrm>
              <a:off x="1331640" y="3429000"/>
              <a:ext cx="7812360" cy="343669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251520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동아출판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[P. 80~83] </a:t>
            </a:r>
            <a:r>
              <a:rPr lang="ko-KR" altLang="en-US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프로그램 체험하기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22788FC-A28B-4BB1-B09D-8D5DC80ECFA1}"/>
              </a:ext>
            </a:extLst>
          </p:cNvPr>
          <p:cNvSpPr txBox="1"/>
          <p:nvPr/>
        </p:nvSpPr>
        <p:spPr>
          <a:xfrm>
            <a:off x="251520" y="3764431"/>
            <a:ext cx="3168352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  <a:endParaRPr lang="en-US" altLang="ko-KR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3-2. </a:t>
            </a:r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알고리즘 설계</a:t>
            </a:r>
          </a:p>
        </p:txBody>
      </p:sp>
    </p:spTree>
    <p:extLst>
      <p:ext uri="{BB962C8B-B14F-4D97-AF65-F5344CB8AC3E}">
        <p14:creationId xmlns:p14="http://schemas.microsoft.com/office/powerpoint/2010/main" val="3399727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할 작품을 먼저 살펴봅시다</a:t>
            </a:r>
            <a:endParaRPr lang="en-US" altLang="ko-KR" b="1" dirty="0">
              <a:solidFill>
                <a:srgbClr val="32D27D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18253" y="5733256"/>
            <a:ext cx="5722282" cy="475338"/>
          </a:xfrm>
          <a:prstGeom prst="roundRect">
            <a:avLst/>
          </a:prstGeom>
          <a:solidFill>
            <a:srgbClr val="FFE680"/>
          </a:solidFill>
          <a:ln>
            <a:solidFill>
              <a:srgbClr val="FCC7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Q. 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프로그램이 시작되면 </a:t>
            </a:r>
            <a:r>
              <a:rPr lang="ko-KR" altLang="en-US" sz="1600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엔트리봇이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무엇을 하나요</a:t>
            </a:r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20" y="5494942"/>
            <a:ext cx="809665" cy="49878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FE005FA9-579B-4C20-85AC-90BE973FD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0859" y="2290304"/>
            <a:ext cx="5722283" cy="303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8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31540" y="1678842"/>
            <a:ext cx="8280920" cy="49905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971600" y="959453"/>
            <a:ext cx="7200800" cy="475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D2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32D27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만들어야 할 작품을 먼저 살펴봅시다</a:t>
            </a:r>
            <a:endParaRPr lang="en-US" altLang="ko-KR" b="1" dirty="0">
              <a:solidFill>
                <a:srgbClr val="32D27D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9D3CF9E-1D02-4133-AE75-04674BFCFD42}"/>
              </a:ext>
            </a:extLst>
          </p:cNvPr>
          <p:cNvSpPr/>
          <p:nvPr/>
        </p:nvSpPr>
        <p:spPr>
          <a:xfrm>
            <a:off x="0" y="0"/>
            <a:ext cx="9144000" cy="715402"/>
          </a:xfrm>
          <a:prstGeom prst="rect">
            <a:avLst/>
          </a:prstGeom>
          <a:solidFill>
            <a:srgbClr val="32D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576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3-1. </a:t>
            </a:r>
            <a:r>
              <a:rPr lang="ko-KR" altLang="en-US" sz="20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목표 작품 보기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18253" y="5733256"/>
            <a:ext cx="5722282" cy="475338"/>
          </a:xfrm>
          <a:prstGeom prst="roundRect">
            <a:avLst/>
          </a:prstGeom>
          <a:solidFill>
            <a:srgbClr val="FFE680"/>
          </a:solidFill>
          <a:ln>
            <a:solidFill>
              <a:srgbClr val="FCC7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Q. </a:t>
            </a:r>
            <a:r>
              <a:rPr lang="ko-KR" altLang="en-US" sz="1600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엔트리봇은</a:t>
            </a:r>
            <a:r>
              <a:rPr lang="ko-KR" altLang="en-US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어디까지 이동하나요</a:t>
            </a:r>
            <a:r>
              <a:rPr lang="en-US" altLang="ko-KR" sz="16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?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20" y="5494942"/>
            <a:ext cx="809665" cy="498781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770382" y="2212129"/>
            <a:ext cx="5603236" cy="2985392"/>
            <a:chOff x="1718253" y="2212129"/>
            <a:chExt cx="5603236" cy="2985392"/>
          </a:xfrm>
        </p:grpSpPr>
        <p:pic>
          <p:nvPicPr>
            <p:cNvPr id="9" name="그림 8">
              <a:extLst>
                <a:ext uri="{FF2B5EF4-FFF2-40B4-BE49-F238E27FC236}">
                  <a16:creationId xmlns="" xmlns:a16="http://schemas.microsoft.com/office/drawing/2014/main" id="{2F714889-2232-4BDC-8708-5871BEE57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8253" y="2212129"/>
              <a:ext cx="5603236" cy="2985392"/>
            </a:xfrm>
            <a:prstGeom prst="rect">
              <a:avLst/>
            </a:prstGeom>
          </p:spPr>
        </p:pic>
        <p:pic>
          <p:nvPicPr>
            <p:cNvPr id="12" name="그림 11">
              <a:extLst>
                <a:ext uri="{FF2B5EF4-FFF2-40B4-BE49-F238E27FC236}">
                  <a16:creationId xmlns="" xmlns:a16="http://schemas.microsoft.com/office/drawing/2014/main" id="{FE005FA9-579B-4C20-85AC-90BE973FD9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9552"/>
            <a:stretch/>
          </p:blipFill>
          <p:spPr>
            <a:xfrm>
              <a:off x="1907704" y="2852936"/>
              <a:ext cx="1435666" cy="1881770"/>
            </a:xfrm>
            <a:prstGeom prst="rect">
              <a:avLst/>
            </a:prstGeom>
          </p:spPr>
        </p:pic>
      </p:grpSp>
      <p:sp>
        <p:nvSpPr>
          <p:cNvPr id="3" name="오른쪽 화살표 2"/>
          <p:cNvSpPr/>
          <p:nvPr/>
        </p:nvSpPr>
        <p:spPr>
          <a:xfrm>
            <a:off x="3395499" y="3704825"/>
            <a:ext cx="432048" cy="288032"/>
          </a:xfrm>
          <a:prstGeom prst="rightArrow">
            <a:avLst/>
          </a:prstGeom>
          <a:solidFill>
            <a:srgbClr val="008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86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표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챕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3188</TotalTime>
  <Words>436</Words>
  <Application>Microsoft Office PowerPoint</Application>
  <PresentationFormat>화면 슬라이드 쇼(4:3)</PresentationFormat>
  <Paragraphs>100</Paragraphs>
  <Slides>22</Slides>
  <Notes>12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8</vt:i4>
      </vt:variant>
      <vt:variant>
        <vt:lpstr>슬라이드 제목</vt:lpstr>
      </vt:variant>
      <vt:variant>
        <vt:i4>22</vt:i4>
      </vt:variant>
    </vt:vector>
  </HeadingPairs>
  <TitlesOfParts>
    <vt:vector size="34" baseType="lpstr">
      <vt:lpstr>나눔고딕</vt:lpstr>
      <vt:lpstr>나눔바른고딕</vt:lpstr>
      <vt:lpstr>맑은 고딕</vt:lpstr>
      <vt:lpstr>Arial</vt:lpstr>
      <vt:lpstr>표지</vt:lpstr>
      <vt:lpstr>1_표지</vt:lpstr>
      <vt:lpstr>2_표지</vt:lpstr>
      <vt:lpstr>3_표지</vt:lpstr>
      <vt:lpstr>챕터</vt:lpstr>
      <vt:lpstr>1_챕터</vt:lpstr>
      <vt:lpstr>2_챕터</vt:lpstr>
      <vt:lpstr>3_챕터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naver</dc:creator>
  <cp:lastModifiedBy>CONNECT</cp:lastModifiedBy>
  <cp:revision>435</cp:revision>
  <dcterms:created xsi:type="dcterms:W3CDTF">2015-06-03T10:01:02Z</dcterms:created>
  <dcterms:modified xsi:type="dcterms:W3CDTF">2019-06-19T10:19:25Z</dcterms:modified>
</cp:coreProperties>
</file>